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7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9" r:id="rId28"/>
    <p:sldId id="291" r:id="rId29"/>
    <p:sldId id="293" r:id="rId30"/>
    <p:sldId id="295" r:id="rId31"/>
    <p:sldId id="296" r:id="rId32"/>
    <p:sldId id="297" r:id="rId33"/>
    <p:sldId id="299" r:id="rId34"/>
    <p:sldId id="298" r:id="rId35"/>
    <p:sldId id="300" r:id="rId36"/>
    <p:sldId id="302" r:id="rId37"/>
    <p:sldId id="303" r:id="rId38"/>
    <p:sldId id="304" r:id="rId39"/>
    <p:sldId id="305" r:id="rId40"/>
    <p:sldId id="307" r:id="rId41"/>
    <p:sldId id="308" r:id="rId42"/>
    <p:sldId id="306" r:id="rId43"/>
    <p:sldId id="309" r:id="rId44"/>
    <p:sldId id="310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7550" y="3780288"/>
            <a:ext cx="9144000" cy="1641490"/>
          </a:xfrm>
        </p:spPr>
        <p:txBody>
          <a:bodyPr>
            <a:noAutofit/>
          </a:bodyPr>
          <a:lstStyle/>
          <a:p>
            <a:r>
              <a:rPr lang="en-US" sz="11500" dirty="0" smtClean="0"/>
              <a:t>New Hope</a:t>
            </a:r>
            <a:endParaRPr lang="en-US" sz="11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7124" y="2450462"/>
            <a:ext cx="6345194" cy="754025"/>
          </a:xfrm>
        </p:spPr>
        <p:txBody>
          <a:bodyPr>
            <a:noAutofit/>
          </a:bodyPr>
          <a:lstStyle/>
          <a:p>
            <a:r>
              <a:rPr lang="en-US" sz="6600" dirty="0" smtClean="0"/>
              <a:t>Next Steps for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04965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20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259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35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</p:spTree>
    <p:extLst>
      <p:ext uri="{BB962C8B-B14F-4D97-AF65-F5344CB8AC3E}">
        <p14:creationId xmlns:p14="http://schemas.microsoft.com/office/powerpoint/2010/main" val="348425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  <p:sp>
        <p:nvSpPr>
          <p:cNvPr id="20" name="Rectangle 19"/>
          <p:cNvSpPr/>
          <p:nvPr/>
        </p:nvSpPr>
        <p:spPr>
          <a:xfrm rot="843926">
            <a:off x="6811164" y="371405"/>
            <a:ext cx="3118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Pastoral Care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889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  <p:sp>
        <p:nvSpPr>
          <p:cNvPr id="20" name="Rectangle 19"/>
          <p:cNvSpPr/>
          <p:nvPr/>
        </p:nvSpPr>
        <p:spPr>
          <a:xfrm rot="843926">
            <a:off x="6811164" y="371405"/>
            <a:ext cx="3118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Pastoral Care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903067">
            <a:off x="2259266" y="371405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Guest Follow-up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647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  <p:sp>
        <p:nvSpPr>
          <p:cNvPr id="20" name="Rectangle 19"/>
          <p:cNvSpPr/>
          <p:nvPr/>
        </p:nvSpPr>
        <p:spPr>
          <a:xfrm rot="843926">
            <a:off x="6811164" y="371405"/>
            <a:ext cx="3118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Pastoral Care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903067">
            <a:off x="2259266" y="371405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Guest Follow-up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 rot="1880435">
            <a:off x="4327760" y="883240"/>
            <a:ext cx="44438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Community Impact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588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  <p:sp>
        <p:nvSpPr>
          <p:cNvPr id="20" name="Rectangle 19"/>
          <p:cNvSpPr/>
          <p:nvPr/>
        </p:nvSpPr>
        <p:spPr>
          <a:xfrm rot="843926">
            <a:off x="6811164" y="371405"/>
            <a:ext cx="3118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Pastoral Care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903067">
            <a:off x="2259266" y="371405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Guest Follow-up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 rot="1880435">
            <a:off x="4327760" y="883240"/>
            <a:ext cx="44438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Community Impact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 rot="20011921">
            <a:off x="5715456" y="1449591"/>
            <a:ext cx="37189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Education Team</a:t>
            </a:r>
          </a:p>
        </p:txBody>
      </p:sp>
    </p:spTree>
    <p:extLst>
      <p:ext uri="{BB962C8B-B14F-4D97-AF65-F5344CB8AC3E}">
        <p14:creationId xmlns:p14="http://schemas.microsoft.com/office/powerpoint/2010/main" val="368792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  <p:sp>
        <p:nvSpPr>
          <p:cNvPr id="20" name="Rectangle 19"/>
          <p:cNvSpPr/>
          <p:nvPr/>
        </p:nvSpPr>
        <p:spPr>
          <a:xfrm rot="843926">
            <a:off x="6811164" y="371405"/>
            <a:ext cx="3118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Pastoral Care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903067">
            <a:off x="2259266" y="371405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Guest Follow-up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 rot="1880435">
            <a:off x="4327760" y="883240"/>
            <a:ext cx="44438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Community Impact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 rot="20011921">
            <a:off x="5715456" y="1449591"/>
            <a:ext cx="37189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Education Team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0776" y="3524351"/>
            <a:ext cx="40257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Budget Surplus??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734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  <p:sp>
        <p:nvSpPr>
          <p:cNvPr id="20" name="Rectangle 19"/>
          <p:cNvSpPr/>
          <p:nvPr/>
        </p:nvSpPr>
        <p:spPr>
          <a:xfrm rot="843926">
            <a:off x="6811164" y="371405"/>
            <a:ext cx="3118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Pastoral Care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903067">
            <a:off x="2259266" y="371405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Guest Follow-up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 rot="1880435">
            <a:off x="4327760" y="883240"/>
            <a:ext cx="44438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Community Impact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 rot="20011921">
            <a:off x="5715456" y="1449591"/>
            <a:ext cx="37189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Education Team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60776" y="3524351"/>
            <a:ext cx="40257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Budget Surplus??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 rot="20204784">
            <a:off x="1979615" y="698821"/>
            <a:ext cx="11272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VBS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200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980891" y="319524"/>
            <a:ext cx="63514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Ministries of New Hope</a:t>
            </a:r>
            <a:endParaRPr 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829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459567">
            <a:off x="6111989" y="529701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0319030">
            <a:off x="3474837" y="4741920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86302" y="5862666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1223655">
            <a:off x="4948628" y="3878907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  <p:sp>
        <p:nvSpPr>
          <p:cNvPr id="20" name="Rectangle 19"/>
          <p:cNvSpPr/>
          <p:nvPr/>
        </p:nvSpPr>
        <p:spPr>
          <a:xfrm rot="843926">
            <a:off x="6811164" y="371405"/>
            <a:ext cx="3118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Pastoral Care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903067">
            <a:off x="2259266" y="371405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Guest Follow-up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 rot="1880435">
            <a:off x="4327760" y="883240"/>
            <a:ext cx="44438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Community Impact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 rot="20011921">
            <a:off x="5715456" y="1449591"/>
            <a:ext cx="37189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Education Team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9567" y="3635378"/>
            <a:ext cx="40257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Budget Surplus??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 rot="20204784">
            <a:off x="1979615" y="698821"/>
            <a:ext cx="11272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VBS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277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459567">
            <a:off x="6111989" y="529701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0319030">
            <a:off x="3474837" y="4741920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86302" y="5862666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1223655">
            <a:off x="4948628" y="3878907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  <p:sp>
        <p:nvSpPr>
          <p:cNvPr id="20" name="Rectangle 19"/>
          <p:cNvSpPr/>
          <p:nvPr/>
        </p:nvSpPr>
        <p:spPr>
          <a:xfrm rot="843926">
            <a:off x="6811164" y="371405"/>
            <a:ext cx="3118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Pastoral Care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903067">
            <a:off x="2259266" y="371405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Guest Follow-up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 rot="1880435">
            <a:off x="4327760" y="883240"/>
            <a:ext cx="44438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Community Impact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 rot="20011921">
            <a:off x="5715456" y="1449591"/>
            <a:ext cx="37189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Education Team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9567" y="3635378"/>
            <a:ext cx="40257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Budget Surplus??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 rot="20204784">
            <a:off x="1979615" y="698821"/>
            <a:ext cx="11272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VBS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7031816" y="3495675"/>
            <a:ext cx="2683685" cy="847589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8254819" y="4348980"/>
            <a:ext cx="35557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The Bottleneck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84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459567">
            <a:off x="6111989" y="529701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0319030">
            <a:off x="3474837" y="4741920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86302" y="5862666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1223655">
            <a:off x="4948628" y="3878907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  <p:sp>
        <p:nvSpPr>
          <p:cNvPr id="20" name="Rectangle 19"/>
          <p:cNvSpPr/>
          <p:nvPr/>
        </p:nvSpPr>
        <p:spPr>
          <a:xfrm rot="843926">
            <a:off x="6811164" y="371405"/>
            <a:ext cx="3118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Pastoral Care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903067">
            <a:off x="2259266" y="371405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Guest Follow-up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 rot="1880435">
            <a:off x="4327760" y="883240"/>
            <a:ext cx="44438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Community Impact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 rot="20011921">
            <a:off x="5715456" y="1449591"/>
            <a:ext cx="37189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Education Team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9567" y="3635378"/>
            <a:ext cx="40257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Budget Surplus??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 rot="20204784">
            <a:off x="1979615" y="698821"/>
            <a:ext cx="11272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VBS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7031816" y="3495675"/>
            <a:ext cx="2683685" cy="847589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8723091" y="4348980"/>
            <a:ext cx="2619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 Rob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862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459567">
            <a:off x="6111989" y="529701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0319030">
            <a:off x="3474837" y="4741920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86302" y="5862666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1223655">
            <a:off x="4948628" y="3878907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  <p:sp>
        <p:nvSpPr>
          <p:cNvPr id="20" name="Rectangle 19"/>
          <p:cNvSpPr/>
          <p:nvPr/>
        </p:nvSpPr>
        <p:spPr>
          <a:xfrm rot="843926">
            <a:off x="6811164" y="371405"/>
            <a:ext cx="3118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Pastoral Care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903067">
            <a:off x="2259266" y="371405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Guest Follow-up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 rot="1880435">
            <a:off x="4327760" y="883240"/>
            <a:ext cx="44438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Community Impact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 rot="20011921">
            <a:off x="5715456" y="1449591"/>
            <a:ext cx="37189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Education Team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9567" y="3635378"/>
            <a:ext cx="40257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Budget Surplus??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 rot="20204784">
            <a:off x="1979615" y="698821"/>
            <a:ext cx="11272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VBS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7031816" y="3495675"/>
            <a:ext cx="2683685" cy="847589"/>
          </a:xfrm>
          <a:prstGeom prst="straightConnector1">
            <a:avLst/>
          </a:prstGeom>
          <a:ln w="539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8723091" y="4348980"/>
            <a:ext cx="26192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 Rob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19487" y="437212"/>
            <a:ext cx="5131918" cy="1938992"/>
          </a:xfrm>
          <a:prstGeom prst="rect">
            <a:avLst/>
          </a:prstGeom>
          <a:solidFill>
            <a:schemeClr val="tx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Cottage Grove </a:t>
            </a:r>
          </a:p>
          <a:p>
            <a:pPr algn="ctr"/>
            <a:r>
              <a:rPr lang="en-US" sz="6000" b="1" dirty="0" smtClean="0">
                <a:ln w="9525">
                  <a:noFill/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Church Plant</a:t>
            </a:r>
            <a:endParaRPr lang="en-US" sz="6000" b="1" cap="none" spc="0" dirty="0">
              <a:ln w="9525">
                <a:noFill/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115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2716" y="173474"/>
            <a:ext cx="47660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My KAIROS Moment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00073" y="3793957"/>
            <a:ext cx="11001375" cy="0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496718" y="3793957"/>
            <a:ext cx="51047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Our Current Trajectory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0869" y="1802160"/>
            <a:ext cx="11859785" cy="12618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The time has come, the Kingdom of God has come near,</a:t>
            </a:r>
          </a:p>
          <a:p>
            <a:pPr algn="ctr"/>
            <a:r>
              <a:rPr lang="en-US" sz="3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Repent &amp; believe the good news! </a:t>
            </a:r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–Mark 1:15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830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600075" y="3429000"/>
            <a:ext cx="11001375" cy="0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5-Point Star 2"/>
          <p:cNvSpPr/>
          <p:nvPr/>
        </p:nvSpPr>
        <p:spPr>
          <a:xfrm>
            <a:off x="5505450" y="3243262"/>
            <a:ext cx="400050" cy="371475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562350" y="2143125"/>
            <a:ext cx="1943100" cy="117157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602440" y="1550551"/>
            <a:ext cx="75379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The time has come….Our Kairos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306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600075" y="3429000"/>
            <a:ext cx="11001375" cy="0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5-Point Star 2"/>
          <p:cNvSpPr/>
          <p:nvPr/>
        </p:nvSpPr>
        <p:spPr>
          <a:xfrm>
            <a:off x="5505450" y="3243262"/>
            <a:ext cx="400050" cy="371475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562350" y="2143125"/>
            <a:ext cx="1943100" cy="117157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207129" y="1378089"/>
            <a:ext cx="44983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The time has come.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63060" y="3644889"/>
            <a:ext cx="46257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is God saying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?</a:t>
            </a:r>
          </a:p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(Repent)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Curved Down Arrow 4"/>
          <p:cNvSpPr/>
          <p:nvPr/>
        </p:nvSpPr>
        <p:spPr>
          <a:xfrm rot="5400000">
            <a:off x="5199933" y="4003984"/>
            <a:ext cx="2555436" cy="1405467"/>
          </a:xfrm>
          <a:prstGeom prst="curvedDownArrow">
            <a:avLst>
              <a:gd name="adj1" fmla="val 25000"/>
              <a:gd name="adj2" fmla="val 50000"/>
              <a:gd name="adj3" fmla="val 3449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3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600075" y="3429000"/>
            <a:ext cx="11001375" cy="0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5-Point Star 2"/>
          <p:cNvSpPr/>
          <p:nvPr/>
        </p:nvSpPr>
        <p:spPr>
          <a:xfrm>
            <a:off x="5505450" y="3243262"/>
            <a:ext cx="400050" cy="371475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63060" y="3644889"/>
            <a:ext cx="46257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is God saying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?</a:t>
            </a:r>
          </a:p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(Repent)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Curved Down Arrow 4"/>
          <p:cNvSpPr/>
          <p:nvPr/>
        </p:nvSpPr>
        <p:spPr>
          <a:xfrm rot="5400000">
            <a:off x="5199933" y="4003984"/>
            <a:ext cx="2555436" cy="1405467"/>
          </a:xfrm>
          <a:prstGeom prst="curvedDownArrow">
            <a:avLst>
              <a:gd name="adj1" fmla="val 25000"/>
              <a:gd name="adj2" fmla="val 50000"/>
              <a:gd name="adj3" fmla="val 3449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5378627">
            <a:off x="3222841" y="3782654"/>
            <a:ext cx="3020080" cy="1435172"/>
          </a:xfrm>
          <a:prstGeom prst="curvedDownArrow">
            <a:avLst>
              <a:gd name="adj1" fmla="val 25000"/>
              <a:gd name="adj2" fmla="val 50000"/>
              <a:gd name="adj3" fmla="val 3449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8519" y="3737222"/>
            <a:ext cx="396692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am I Going 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do</a:t>
            </a:r>
          </a:p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bout it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?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(Believe)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114925" y="1205063"/>
            <a:ext cx="6000750" cy="2004295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20422980">
            <a:off x="6958593" y="1224804"/>
            <a:ext cx="3525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New 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Trajectory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6844" y="542899"/>
            <a:ext cx="393248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Obedience leads 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NEW</a:t>
            </a:r>
          </a:p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Direction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738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784" y="659249"/>
            <a:ext cx="594041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is God saying?</a:t>
            </a:r>
            <a:endParaRPr lang="en-US" sz="4800" b="1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29224" y="1840349"/>
            <a:ext cx="71744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Plant a Church in Cottage Grove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29224" y="2891551"/>
            <a:ext cx="74566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Increase our Presence in Creswell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455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784" y="659249"/>
            <a:ext cx="866456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am I going to do about it?</a:t>
            </a:r>
            <a:endParaRPr lang="en-US" sz="4800" b="1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62252" y="1835585"/>
            <a:ext cx="96035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Clear the Bottleneck (Learn to lead again)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71802" y="2888810"/>
            <a:ext cx="71744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Plant a Church in Cottage Grove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71802" y="3805951"/>
            <a:ext cx="74566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Increase our Presence in Creswell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686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258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 rot="1459567">
            <a:off x="6111989" y="529701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0319030">
            <a:off x="3474837" y="4741920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86302" y="5862666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1223655">
            <a:off x="4948628" y="3878907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75167" y="1987272"/>
            <a:ext cx="324319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WVBA/NWBC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45071" y="698822"/>
            <a:ext cx="26388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Counseling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2602" y="2802285"/>
            <a:ext cx="43852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 Development</a:t>
            </a:r>
          </a:p>
          <a:p>
            <a:pPr algn="ctr"/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20270410">
            <a:off x="3645518" y="1501080"/>
            <a:ext cx="3746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Vision/Direction</a:t>
            </a:r>
          </a:p>
        </p:txBody>
      </p:sp>
      <p:sp>
        <p:nvSpPr>
          <p:cNvPr id="20" name="Rectangle 19"/>
          <p:cNvSpPr/>
          <p:nvPr/>
        </p:nvSpPr>
        <p:spPr>
          <a:xfrm rot="843926">
            <a:off x="6811164" y="371405"/>
            <a:ext cx="31189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Pastoral Care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 rot="903067">
            <a:off x="2259266" y="371405"/>
            <a:ext cx="37994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Guest Follow-up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 rot="1880435">
            <a:off x="4327760" y="883240"/>
            <a:ext cx="44438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Community Impact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 rot="20011921">
            <a:off x="5715456" y="1449591"/>
            <a:ext cx="37189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Education Team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09567" y="3635378"/>
            <a:ext cx="40257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Budget Surplus??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 rot="20204784">
            <a:off x="1979615" y="698821"/>
            <a:ext cx="11272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VBS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54819" y="4348980"/>
            <a:ext cx="35557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The Bottleneck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" name="Oval 1"/>
          <p:cNvSpPr/>
          <p:nvPr/>
        </p:nvSpPr>
        <p:spPr>
          <a:xfrm>
            <a:off x="2328857" y="943377"/>
            <a:ext cx="7610763" cy="5056911"/>
          </a:xfrm>
          <a:prstGeom prst="ellipse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3552209" y="1600472"/>
            <a:ext cx="5410816" cy="354302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364448" y="1609878"/>
            <a:ext cx="5267053" cy="350438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13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95275"/>
            <a:ext cx="6086475" cy="8330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Clear the bottleneck</a:t>
            </a:r>
            <a:endParaRPr lang="en-US" sz="4800" b="1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95637" y="1082100"/>
            <a:ext cx="12434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Rob</a:t>
            </a:r>
            <a:endParaRPr 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395816" y="1818618"/>
            <a:ext cx="1909359" cy="17151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0909" y="3602771"/>
            <a:ext cx="11496675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Preaching/Teaching, Vision, Staff Development, Strategic Relationship Partnerships (Resonate, NCM, EA Leaders, Assoc./Convention), </a:t>
            </a:r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Pastoral Care, 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95637" y="2084489"/>
            <a:ext cx="75085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(Stuff I need to keep on my plate)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287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95275"/>
            <a:ext cx="6086475" cy="8330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Pastor Rob</a:t>
            </a:r>
            <a:endParaRPr 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14121" y="704910"/>
            <a:ext cx="45031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Deacon Ministry</a:t>
            </a:r>
            <a:endParaRPr 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9391650" y="1496468"/>
            <a:ext cx="1803898" cy="192693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90537" y="3423404"/>
            <a:ext cx="11496675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In-Reach/Member Care, Hospital Visits, Benevolence, Widow </a:t>
            </a:r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care,etc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…., Outreach (Guest Follow up, Community Connections, Dove), China Logistics,…..</a:t>
            </a:r>
            <a:r>
              <a:rPr lang="en-US" sz="4000" b="1" i="1" u="sng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Church Planting</a:t>
            </a:r>
            <a:endParaRPr lang="en-US" sz="4000" b="1" i="1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1148" y="1344513"/>
            <a:ext cx="493968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Stuff 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 need delegate</a:t>
            </a:r>
          </a:p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(but 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is important)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30256" y="920710"/>
            <a:ext cx="2489694" cy="1987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03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850" y="624632"/>
            <a:ext cx="1152524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is God saying?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 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</a:t>
            </a:r>
            <a:r>
              <a:rPr lang="en-US" sz="4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Now that the Bottleneck is cleared)</a:t>
            </a:r>
            <a:endParaRPr lang="en-US" sz="40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29224" y="2849999"/>
            <a:ext cx="71744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Plant a Church in Cottage Grove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29224" y="3763952"/>
            <a:ext cx="74566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Increase our Presence in Creswell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540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429125" y="295274"/>
            <a:ext cx="3000375" cy="1371601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Church Plant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 Pastor &amp; Bill Griffith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1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91050" y="304799"/>
            <a:ext cx="3000375" cy="1371601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Church Plant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 Pastor &amp; Bill Griffith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9125" y="2172890"/>
            <a:ext cx="337380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Cottage Grove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46521" y="2153245"/>
            <a:ext cx="205216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Creswell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60919" y="2514600"/>
            <a:ext cx="4149631" cy="1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770041" y="1880502"/>
            <a:ext cx="2642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Parallel Track</a:t>
            </a:r>
            <a:endParaRPr lang="en-US" sz="36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4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91050" y="304799"/>
            <a:ext cx="3000375" cy="723901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Church</a:t>
            </a:r>
            <a:r>
              <a:rPr kumimoji="0" lang="en-US" altLang="en-US" sz="4400" b="0" i="0" u="none" strike="noStrike" cap="none" normalizeH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 Plant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7108" y="1517032"/>
            <a:ext cx="337380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Cottage Grove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2721" y="1517032"/>
            <a:ext cx="205216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Creswell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60917" y="1870975"/>
            <a:ext cx="4149631" cy="1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814538" y="1125318"/>
            <a:ext cx="2642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Parallel Track</a:t>
            </a:r>
            <a:endParaRPr lang="en-US" sz="36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61495" y="2687537"/>
            <a:ext cx="15728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u="sng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Prayer</a:t>
            </a:r>
            <a:endParaRPr lang="en-US" sz="4000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8505" y="3431561"/>
            <a:ext cx="32207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Sunday 9:00AM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8505" y="4117783"/>
            <a:ext cx="33196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Tuesday 7:00AM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8659" y="4693922"/>
            <a:ext cx="39604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Wednesday 4:45PM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6993" y="5622585"/>
            <a:ext cx="32271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r>
              <a:rPr lang="en-US" sz="3600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rd</a:t>
            </a:r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Sunday -Fast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endCxn id="8" idx="3"/>
          </p:cNvCxnSpPr>
          <p:nvPr/>
        </p:nvCxnSpPr>
        <p:spPr>
          <a:xfrm flipH="1">
            <a:off x="3234361" y="1868267"/>
            <a:ext cx="2856877" cy="117321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91050" y="304799"/>
            <a:ext cx="3000375" cy="723901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Church</a:t>
            </a:r>
            <a:r>
              <a:rPr kumimoji="0" lang="en-US" altLang="en-US" sz="4400" b="0" i="0" u="none" strike="noStrike" cap="none" normalizeH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 Plant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7108" y="1517032"/>
            <a:ext cx="337380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Cottage Grove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2721" y="1517032"/>
            <a:ext cx="205216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Creswell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60917" y="1870975"/>
            <a:ext cx="4149631" cy="1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814538" y="1125318"/>
            <a:ext cx="2642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Parallel Track</a:t>
            </a:r>
            <a:endParaRPr lang="en-US" sz="36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0988" y="2588368"/>
            <a:ext cx="15728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u="sng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Prayer</a:t>
            </a:r>
            <a:endParaRPr lang="en-US" sz="4000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6055" y="3471452"/>
            <a:ext cx="32207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Sunday 9:00AM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6055" y="4104720"/>
            <a:ext cx="33196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Tuesday 7:00AM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7457" y="4713026"/>
            <a:ext cx="33176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Wednesday 4:45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8138" y="5508285"/>
            <a:ext cx="32271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r>
              <a:rPr lang="en-US" sz="3600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rd</a:t>
            </a:r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Sunday -Fast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857811" y="1892675"/>
            <a:ext cx="3233426" cy="90457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94810" y="2292895"/>
            <a:ext cx="19928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Mobilize</a:t>
            </a:r>
            <a:endParaRPr lang="en-US" sz="4000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58004" y="2914818"/>
            <a:ext cx="20296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(Summer 2017)</a:t>
            </a:r>
            <a:endParaRPr lang="en-US" sz="24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3136" y="3333501"/>
            <a:ext cx="28051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Home Groups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57102" y="3954240"/>
            <a:ext cx="435728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Attractional Events</a:t>
            </a:r>
          </a:p>
          <a:p>
            <a:pPr algn="ctr"/>
            <a:r>
              <a:rPr lang="en-US" sz="2800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(Bohemian Days, Racetrack,</a:t>
            </a:r>
          </a:p>
          <a:p>
            <a:pPr algn="ctr"/>
            <a:r>
              <a:rPr lang="en-US" sz="2800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Back to School, 4</a:t>
            </a:r>
            <a:r>
              <a:rPr lang="en-US" sz="2800" cap="none" spc="0" baseline="30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</a:t>
            </a:r>
            <a:r>
              <a:rPr lang="en-US" sz="2800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of July,</a:t>
            </a:r>
          </a:p>
          <a:p>
            <a:pPr algn="ctr"/>
            <a:r>
              <a:rPr lang="en-US" sz="2800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Block Parties, </a:t>
            </a:r>
            <a:r>
              <a:rPr lang="en-US" sz="2800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etc</a:t>
            </a:r>
            <a:r>
              <a:rPr lang="en-US" sz="2800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…)</a:t>
            </a:r>
            <a:endParaRPr lang="en-US" sz="28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072833" y="1884036"/>
            <a:ext cx="18404" cy="56181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8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91050" y="304799"/>
            <a:ext cx="3000375" cy="723901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Church</a:t>
            </a:r>
            <a:r>
              <a:rPr kumimoji="0" lang="en-US" altLang="en-US" sz="4400" b="0" i="0" u="none" strike="noStrike" cap="none" normalizeH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 Plant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7108" y="1517032"/>
            <a:ext cx="337380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Cottage Grove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2721" y="1517032"/>
            <a:ext cx="205216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Creswell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60917" y="1870975"/>
            <a:ext cx="4149631" cy="1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814538" y="1125318"/>
            <a:ext cx="2642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Parallel Track</a:t>
            </a:r>
            <a:endParaRPr lang="en-US" sz="36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0988" y="2588368"/>
            <a:ext cx="15728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u="sng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Prayer</a:t>
            </a:r>
            <a:endParaRPr lang="en-US" sz="4000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548" y="3460896"/>
            <a:ext cx="32207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Sunday 9:00AM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5080" y="4107227"/>
            <a:ext cx="33196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Tuesday 7:00AM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99" y="4717986"/>
            <a:ext cx="39604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Wednesday 4:45PM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8138" y="5508285"/>
            <a:ext cx="32271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r>
              <a:rPr lang="en-US" sz="3600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rd</a:t>
            </a:r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Sunday -Fast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857811" y="1892675"/>
            <a:ext cx="3233426" cy="90457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94810" y="2292895"/>
            <a:ext cx="19928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Mobilize</a:t>
            </a:r>
            <a:endParaRPr lang="en-US" sz="4000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58004" y="2914818"/>
            <a:ext cx="20296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(Summer 2017)</a:t>
            </a:r>
            <a:endParaRPr lang="en-US" sz="24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3136" y="3333501"/>
            <a:ext cx="28051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Home Groups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09574" y="3954240"/>
            <a:ext cx="385233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Attractional Events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091236" y="1884036"/>
            <a:ext cx="1" cy="56469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689473" y="2588368"/>
            <a:ext cx="17379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Launch</a:t>
            </a:r>
            <a:endParaRPr lang="en-US" sz="4000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091237" y="1889220"/>
            <a:ext cx="3519488" cy="75258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394551" y="3145650"/>
            <a:ext cx="23278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(September 2017)</a:t>
            </a:r>
            <a:endParaRPr lang="en-US" sz="24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447201" y="3586460"/>
            <a:ext cx="2055371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Format?</a:t>
            </a:r>
          </a:p>
          <a:p>
            <a:pPr algn="ctr"/>
            <a:r>
              <a:rPr lang="en-US" sz="3600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Staffing?</a:t>
            </a:r>
          </a:p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Location?</a:t>
            </a:r>
          </a:p>
          <a:p>
            <a:pPr algn="ctr"/>
            <a:r>
              <a:rPr lang="en-US" sz="3600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Funding?</a:t>
            </a:r>
          </a:p>
          <a:p>
            <a:pPr algn="ctr"/>
            <a:r>
              <a:rPr lang="en-US" sz="36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???</a:t>
            </a:r>
            <a:endParaRPr lang="en-US" sz="36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70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91050" y="304799"/>
            <a:ext cx="3000375" cy="723901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4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Church</a:t>
            </a:r>
            <a:r>
              <a:rPr kumimoji="0" lang="en-US" altLang="en-US" sz="4400" b="0" i="0" u="none" strike="noStrike" cap="none" normalizeH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 Plant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7108" y="1517032"/>
            <a:ext cx="337380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Cottage Grove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22721" y="1517032"/>
            <a:ext cx="2052165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Creswell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060917" y="1870975"/>
            <a:ext cx="4149631" cy="1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814538" y="1125318"/>
            <a:ext cx="264239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</a:rPr>
              <a:t>Parallel Track</a:t>
            </a:r>
            <a:endParaRPr lang="en-US" sz="36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0988" y="2588368"/>
            <a:ext cx="15728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u="sng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Prayer</a:t>
            </a:r>
            <a:endParaRPr lang="en-US" sz="4000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857811" y="1892675"/>
            <a:ext cx="3233426" cy="90457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94810" y="2292895"/>
            <a:ext cx="199285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Mobilize</a:t>
            </a:r>
            <a:endParaRPr lang="en-US" sz="4000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58004" y="2914818"/>
            <a:ext cx="202965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(Summer 2017)</a:t>
            </a:r>
            <a:endParaRPr lang="en-US" sz="24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091236" y="1884036"/>
            <a:ext cx="1" cy="56469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689473" y="2588368"/>
            <a:ext cx="17379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u="sng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Launch</a:t>
            </a:r>
            <a:endParaRPr lang="en-US" sz="4000" u="sng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6091237" y="1889220"/>
            <a:ext cx="3519488" cy="75258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394551" y="3145650"/>
            <a:ext cx="232781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(September 2017)</a:t>
            </a:r>
            <a:endParaRPr lang="en-US" sz="24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39021" y="3659704"/>
            <a:ext cx="22150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</a:t>
            </a:r>
            <a:r>
              <a:rPr lang="en-US" sz="2400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Prayer Walking</a:t>
            </a:r>
            <a:r>
              <a:rPr lang="en-US" sz="24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</a:t>
            </a:r>
            <a:endParaRPr lang="en-US" sz="24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17289" y="3659704"/>
            <a:ext cx="221503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</a:t>
            </a:r>
            <a:r>
              <a:rPr lang="en-US" sz="2400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Prayer Walking</a:t>
            </a:r>
            <a:r>
              <a:rPr lang="en-US" sz="2400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</a:t>
            </a:r>
            <a:endParaRPr lang="en-US" sz="2400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019994" y="3463420"/>
            <a:ext cx="1454530" cy="3213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513842" y="3460207"/>
            <a:ext cx="1454530" cy="3213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21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496605" y="109835"/>
            <a:ext cx="16930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304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600075" y="3429000"/>
            <a:ext cx="11001375" cy="0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5-Point Star 2"/>
          <p:cNvSpPr/>
          <p:nvPr/>
        </p:nvSpPr>
        <p:spPr>
          <a:xfrm>
            <a:off x="5505450" y="3243262"/>
            <a:ext cx="400050" cy="371475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63060" y="3644889"/>
            <a:ext cx="462575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is God saying?</a:t>
            </a:r>
          </a:p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Church Plant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(Parallel Track)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Curved Down Arrow 4"/>
          <p:cNvSpPr/>
          <p:nvPr/>
        </p:nvSpPr>
        <p:spPr>
          <a:xfrm rot="5400000">
            <a:off x="5199933" y="4003984"/>
            <a:ext cx="2555436" cy="1405467"/>
          </a:xfrm>
          <a:prstGeom prst="curvedDownArrow">
            <a:avLst>
              <a:gd name="adj1" fmla="val 25000"/>
              <a:gd name="adj2" fmla="val 50000"/>
              <a:gd name="adj3" fmla="val 3449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5378627">
            <a:off x="3222841" y="3782654"/>
            <a:ext cx="3020080" cy="1435172"/>
          </a:xfrm>
          <a:prstGeom prst="curvedDownArrow">
            <a:avLst>
              <a:gd name="adj1" fmla="val 25000"/>
              <a:gd name="adj2" fmla="val 50000"/>
              <a:gd name="adj3" fmla="val 3449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256" y="3737222"/>
            <a:ext cx="401744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</a:t>
            </a:r>
            <a:r>
              <a:rPr lang="en-US" sz="4000" b="1" strike="sngStrike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am I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are we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Going to do</a:t>
            </a:r>
          </a:p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bout it?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114925" y="1205063"/>
            <a:ext cx="6000750" cy="2004295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20422980">
            <a:off x="6958593" y="1224804"/>
            <a:ext cx="3525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New 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Trajectory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6844" y="542899"/>
            <a:ext cx="393248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Obedience leads 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NEW</a:t>
            </a:r>
          </a:p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Direction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542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600075" y="3429000"/>
            <a:ext cx="11001375" cy="0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5-Point Star 2"/>
          <p:cNvSpPr/>
          <p:nvPr/>
        </p:nvSpPr>
        <p:spPr>
          <a:xfrm>
            <a:off x="5505450" y="3243262"/>
            <a:ext cx="400050" cy="371475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rved Down Arrow 4"/>
          <p:cNvSpPr/>
          <p:nvPr/>
        </p:nvSpPr>
        <p:spPr>
          <a:xfrm rot="5400000">
            <a:off x="5199933" y="4003984"/>
            <a:ext cx="2555436" cy="1405467"/>
          </a:xfrm>
          <a:prstGeom prst="curvedDownArrow">
            <a:avLst>
              <a:gd name="adj1" fmla="val 25000"/>
              <a:gd name="adj2" fmla="val 50000"/>
              <a:gd name="adj3" fmla="val 3449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5378627">
            <a:off x="3222841" y="3782654"/>
            <a:ext cx="3020080" cy="1435172"/>
          </a:xfrm>
          <a:prstGeom prst="curvedDownArrow">
            <a:avLst>
              <a:gd name="adj1" fmla="val 25000"/>
              <a:gd name="adj2" fmla="val 50000"/>
              <a:gd name="adj3" fmla="val 3449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42572" y="255308"/>
            <a:ext cx="646908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are we going to do</a:t>
            </a:r>
          </a:p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bout it?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114925" y="1205063"/>
            <a:ext cx="6000750" cy="2004295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20422980">
            <a:off x="6958593" y="1224804"/>
            <a:ext cx="3525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New 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Trajectory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890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42572" y="255308"/>
            <a:ext cx="646908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are we going to do</a:t>
            </a:r>
          </a:p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bout it?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96028" y="1931708"/>
            <a:ext cx="646908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-Pray (through end of April)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496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42572" y="255308"/>
            <a:ext cx="646908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are we going to do</a:t>
            </a:r>
          </a:p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bout it?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96028" y="1931708"/>
            <a:ext cx="646908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-Pray (through end of April)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00803" y="2874683"/>
            <a:ext cx="646908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-Say YES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41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42572" y="255308"/>
            <a:ext cx="646908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Our Current Situation: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855508"/>
            <a:ext cx="1126999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NAMB (North American Mission Board) approval:</a:t>
            </a:r>
          </a:p>
          <a:p>
            <a:pPr marL="571500" indent="-571500" algn="ctr">
              <a:buFontTx/>
              <a:buChar char="-"/>
            </a:pP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Of Cottage Grove Church Plant</a:t>
            </a:r>
          </a:p>
          <a:p>
            <a:pPr marL="571500" indent="-571500" algn="ctr">
              <a:buFontTx/>
              <a:buChar char="-"/>
            </a:pP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 Church Planter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257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9" y="255308"/>
            <a:ext cx="943927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Next Steps 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 New Hope: (As we pray) 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759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9" y="255308"/>
            <a:ext cx="943927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Next Steps 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 New Hope: (As we pray) 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62378" y="1760258"/>
            <a:ext cx="1015334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-There will be a group that goes and one that stays (and some that will leave). 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(This makes me sad to think about)</a:t>
            </a:r>
          </a:p>
        </p:txBody>
      </p:sp>
    </p:spTree>
    <p:extLst>
      <p:ext uri="{BB962C8B-B14F-4D97-AF65-F5344CB8AC3E}">
        <p14:creationId xmlns:p14="http://schemas.microsoft.com/office/powerpoint/2010/main" val="13302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9" y="255308"/>
            <a:ext cx="943927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Next Steps 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 New Hope: (As we pray) 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62378" y="1760258"/>
            <a:ext cx="1015334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-There will be a group that goes and one that stays (and some that will leave). 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(This makes me sad to think about)</a:t>
            </a:r>
          </a:p>
        </p:txBody>
      </p:sp>
      <p:sp>
        <p:nvSpPr>
          <p:cNvPr id="5" name="Rectangle 4"/>
          <p:cNvSpPr/>
          <p:nvPr/>
        </p:nvSpPr>
        <p:spPr>
          <a:xfrm>
            <a:off x="1362378" y="3970058"/>
            <a:ext cx="1015334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-I believe we need to ask 40 people to leave New Hope Creswell to go and plant a church in Cottage Grove</a:t>
            </a:r>
          </a:p>
        </p:txBody>
      </p:sp>
    </p:spTree>
    <p:extLst>
      <p:ext uri="{BB962C8B-B14F-4D97-AF65-F5344CB8AC3E}">
        <p14:creationId xmlns:p14="http://schemas.microsoft.com/office/powerpoint/2010/main" val="41617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9" y="255308"/>
            <a:ext cx="943927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Next Steps 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 New Hope: (As we pray) 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14753" y="1865033"/>
            <a:ext cx="101533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How did I arrive at 40?</a:t>
            </a:r>
          </a:p>
        </p:txBody>
      </p:sp>
    </p:spTree>
    <p:extLst>
      <p:ext uri="{BB962C8B-B14F-4D97-AF65-F5344CB8AC3E}">
        <p14:creationId xmlns:p14="http://schemas.microsoft.com/office/powerpoint/2010/main" val="154624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9" y="255308"/>
            <a:ext cx="943927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Next Steps 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 New Hope: (As we pray) 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0928" y="1826933"/>
            <a:ext cx="1015334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How did I arrive at 40?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From a practical level – We need space here!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(Youth group is cramped &amp; Sanctuary is full)</a:t>
            </a:r>
          </a:p>
        </p:txBody>
      </p:sp>
    </p:spTree>
    <p:extLst>
      <p:ext uri="{BB962C8B-B14F-4D97-AF65-F5344CB8AC3E}">
        <p14:creationId xmlns:p14="http://schemas.microsoft.com/office/powerpoint/2010/main" val="339392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496605" y="109835"/>
            <a:ext cx="16930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996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9" y="255308"/>
            <a:ext cx="943927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Next Steps </a:t>
            </a:r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 New Hope: (As we pray) 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0928" y="1826933"/>
            <a:ext cx="10153347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How did I arrive at 40?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From a practical level – We need space here!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(Youth group is cramped &amp; Sanctuary is full)</a:t>
            </a:r>
          </a:p>
          <a:p>
            <a:pPr algn="ctr"/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But…. It is more about sacrifice</a:t>
            </a:r>
          </a:p>
        </p:txBody>
      </p:sp>
    </p:spTree>
    <p:extLst>
      <p:ext uri="{BB962C8B-B14F-4D97-AF65-F5344CB8AC3E}">
        <p14:creationId xmlns:p14="http://schemas.microsoft.com/office/powerpoint/2010/main" val="119269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0453" y="779183"/>
            <a:ext cx="10153347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 will be asking the people that go to sacrifice…… a lot!</a:t>
            </a:r>
          </a:p>
          <a:p>
            <a:pPr algn="ctr"/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But what about those that stay?  What would a sacrifice on our part look like?  </a:t>
            </a:r>
          </a:p>
          <a:p>
            <a:pPr algn="ctr"/>
            <a:endParaRPr lang="en-US" sz="4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Sending 10, 20, 30, 40??</a:t>
            </a:r>
          </a:p>
          <a:p>
            <a:pPr algn="ctr"/>
            <a:endParaRPr lang="en-US" sz="40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058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600075" y="3429000"/>
            <a:ext cx="11001375" cy="0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5-Point Star 2"/>
          <p:cNvSpPr/>
          <p:nvPr/>
        </p:nvSpPr>
        <p:spPr>
          <a:xfrm>
            <a:off x="5505450" y="3243262"/>
            <a:ext cx="400050" cy="371475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199022" y="3644889"/>
            <a:ext cx="295382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is God 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telling you?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Curved Down Arrow 4"/>
          <p:cNvSpPr/>
          <p:nvPr/>
        </p:nvSpPr>
        <p:spPr>
          <a:xfrm rot="5400000">
            <a:off x="5199933" y="4003984"/>
            <a:ext cx="2555436" cy="1405467"/>
          </a:xfrm>
          <a:prstGeom prst="curvedDownArrow">
            <a:avLst>
              <a:gd name="adj1" fmla="val 25000"/>
              <a:gd name="adj2" fmla="val 50000"/>
              <a:gd name="adj3" fmla="val 3449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5378627">
            <a:off x="3222841" y="3782654"/>
            <a:ext cx="3020080" cy="1435172"/>
          </a:xfrm>
          <a:prstGeom prst="curvedDownArrow">
            <a:avLst>
              <a:gd name="adj1" fmla="val 25000"/>
              <a:gd name="adj2" fmla="val 50000"/>
              <a:gd name="adj3" fmla="val 3449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039" y="3737222"/>
            <a:ext cx="330988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What are YOU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Going to do</a:t>
            </a:r>
          </a:p>
          <a:p>
            <a:pPr algn="ctr"/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bout it?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114925" y="1205063"/>
            <a:ext cx="6000750" cy="2004295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20422980">
            <a:off x="6958593" y="1224804"/>
            <a:ext cx="3525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New 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Trajectory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86844" y="542899"/>
            <a:ext cx="393248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Obedience leads </a:t>
            </a:r>
          </a:p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 NEW</a:t>
            </a:r>
          </a:p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Direction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58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1496605" y="109835"/>
            <a:ext cx="16930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824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39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77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0"/>
            <a:ext cx="5191125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969967" y="4"/>
            <a:ext cx="5219700" cy="342899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324225" y="3429000"/>
            <a:ext cx="1866901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69967" y="3429000"/>
            <a:ext cx="1850183" cy="3429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579817" y="105370"/>
            <a:ext cx="15277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DOVE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13459" y="1360557"/>
            <a:ext cx="45555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Preaching/Teaching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90196" y="652671"/>
            <a:ext cx="23455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Discipling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0041" y="29081"/>
            <a:ext cx="57397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Leadership Development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8433" y="109835"/>
            <a:ext cx="14494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China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18116" y="776674"/>
            <a:ext cx="22681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Resonate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86302" y="2405316"/>
            <a:ext cx="128112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NCM</a:t>
            </a:r>
            <a:endParaRPr 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989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3469</TotalTime>
  <Words>1093</Words>
  <Application>Microsoft Office PowerPoint</Application>
  <PresentationFormat>Widescreen</PresentationFormat>
  <Paragraphs>404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Corbel</vt:lpstr>
      <vt:lpstr>Depth</vt:lpstr>
      <vt:lpstr>New Hope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Hope</dc:title>
  <dc:creator>Rob Walker</dc:creator>
  <cp:lastModifiedBy>Rob Walker</cp:lastModifiedBy>
  <cp:revision>34</cp:revision>
  <dcterms:created xsi:type="dcterms:W3CDTF">2017-02-02T17:53:45Z</dcterms:created>
  <dcterms:modified xsi:type="dcterms:W3CDTF">2017-02-05T15:21:16Z</dcterms:modified>
</cp:coreProperties>
</file>